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40"/>
  </p:notesMasterIdLst>
  <p:sldIdLst>
    <p:sldId id="256" r:id="rId3"/>
    <p:sldId id="257" r:id="rId4"/>
    <p:sldId id="491" r:id="rId5"/>
    <p:sldId id="492" r:id="rId6"/>
    <p:sldId id="493" r:id="rId7"/>
    <p:sldId id="469" r:id="rId8"/>
    <p:sldId id="462" r:id="rId9"/>
    <p:sldId id="260" r:id="rId10"/>
    <p:sldId id="463" r:id="rId11"/>
    <p:sldId id="278" r:id="rId12"/>
    <p:sldId id="465" r:id="rId13"/>
    <p:sldId id="467" r:id="rId14"/>
    <p:sldId id="470" r:id="rId15"/>
    <p:sldId id="466" r:id="rId16"/>
    <p:sldId id="490" r:id="rId17"/>
    <p:sldId id="471" r:id="rId18"/>
    <p:sldId id="472" r:id="rId19"/>
    <p:sldId id="473" r:id="rId20"/>
    <p:sldId id="475" r:id="rId21"/>
    <p:sldId id="474" r:id="rId22"/>
    <p:sldId id="476" r:id="rId23"/>
    <p:sldId id="477" r:id="rId24"/>
    <p:sldId id="487" r:id="rId25"/>
    <p:sldId id="262" r:id="rId26"/>
    <p:sldId id="478" r:id="rId27"/>
    <p:sldId id="258" r:id="rId28"/>
    <p:sldId id="484" r:id="rId29"/>
    <p:sldId id="485" r:id="rId30"/>
    <p:sldId id="259" r:id="rId31"/>
    <p:sldId id="479" r:id="rId32"/>
    <p:sldId id="261" r:id="rId33"/>
    <p:sldId id="263" r:id="rId34"/>
    <p:sldId id="489" r:id="rId35"/>
    <p:sldId id="264" r:id="rId36"/>
    <p:sldId id="488" r:id="rId37"/>
    <p:sldId id="265" r:id="rId38"/>
    <p:sldId id="486"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onsolas" panose="020B0609020204030204" pitchFamily="49" charset="0"/>
      <p:regular r:id="rId47"/>
      <p:bold r:id="rId48"/>
      <p:italic r:id="rId49"/>
      <p:boldItalic r:id="rId50"/>
    </p:embeddedFont>
    <p:embeddedFont>
      <p:font typeface="Lato" panose="020F0502020204030203" pitchFamily="34" charset="0"/>
      <p:regular r:id="rId51"/>
      <p:bold r:id="rId52"/>
      <p:italic r:id="rId53"/>
      <p:boldItalic r:id="rId54"/>
    </p:embeddedFont>
    <p:embeddedFont>
      <p:font typeface="Raleway" pitchFamily="2" charset="77"/>
      <p:regular r:id="rId55"/>
      <p:bold r:id="rId56"/>
      <p:italic r:id="rId57"/>
      <p:boldItalic r:id="rId58"/>
    </p:embeddedFont>
    <p:embeddedFont>
      <p:font typeface="Segoe UI" panose="020B0502040204020203"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9FEB"/>
    <a:srgbClr val="7A81FF"/>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0032" autoAdjust="0"/>
  </p:normalViewPr>
  <p:slideViewPr>
    <p:cSldViewPr snapToGrid="0" snapToObjects="1">
      <p:cViewPr varScale="1">
        <p:scale>
          <a:sx n="129" d="100"/>
          <a:sy n="129" d="100"/>
        </p:scale>
        <p:origin x="1160" y="184"/>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ata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66B53D48-E6EC-48A0-888F-9613F3147E61}" type="presOf" srcId="{886AB62C-E07D-4E40-A774-9D4257356BFB}" destId="{097B1A31-E660-4A20-BDC2-31027C9F5EF2}" srcOrd="0" destOrd="0"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B26A2758-B536-46AC-AE20-2D1C416410AF}" srcId="{C4A18F04-8465-4A83-914F-4A7B135D0C3F}" destId="{845C6A2F-02F1-4212-8450-8F6352476350}" srcOrd="0" destOrd="0" parTransId="{15FA66C3-D962-481F-83AA-456253215DFB}" sibTransId="{CF81A6BC-E135-43B7-97BF-0EF9BBA11246}"/>
    <dgm:cxn modelId="{B0F8E65E-8BC8-447C-B141-58A3F7317AF9}" type="presOf" srcId="{698589B5-C5F8-40DA-B31C-C31B0111C986}" destId="{D92B4BBC-CA67-4077-B8EB-A36AC6C97223}" srcOrd="0" destOrd="3" presId="urn:microsoft.com/office/officeart/2005/8/layout/hList6"/>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Prompt: You are the instructor of a graduate-level cloud computing   class that teaches students how to use the Microsoft Azure cloud services. You help students understand the benefits and drawbacks of using the cloud for data and AI workloads. You may also help design cloud architectures given information about a company's data infrastructure needs.</a:t>
            </a:r>
          </a:p>
        </p:txBody>
      </p:sp>
    </p:spTree>
    <p:extLst>
      <p:ext uri="{BB962C8B-B14F-4D97-AF65-F5344CB8AC3E}">
        <p14:creationId xmlns:p14="http://schemas.microsoft.com/office/powerpoint/2010/main" val="350791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3/18/23</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svg"/><Relationship Id="rId7" Type="http://schemas.openxmlformats.org/officeDocument/2006/relationships/diagramColors" Target="../diagrams/colors2.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Azure/mmlspark" TargetMode="Externa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err="1"/>
              <a:t>OpenAI</a:t>
            </a:r>
            <a:r>
              <a:rPr lang="en-US" b="1" dirty="0"/>
              <a:t> Service</a:t>
            </a:r>
          </a:p>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t>Containerization</a:t>
            </a:r>
          </a:p>
          <a:p>
            <a:pPr lvl="1">
              <a:spcBef>
                <a:spcPts val="0"/>
              </a:spcBef>
            </a:pPr>
            <a:r>
              <a:rPr lang="en-US" dirty="0"/>
              <a:t>Kubernetes and Docker</a:t>
            </a:r>
          </a:p>
          <a:p>
            <a:pPr lvl="1">
              <a:spcBef>
                <a:spcPts val="0"/>
              </a:spcBef>
            </a:pPr>
            <a:r>
              <a:rPr lang="en-US" dirty="0"/>
              <a:t>AKS and ACI</a:t>
            </a:r>
          </a:p>
          <a:p>
            <a:pPr lvl="1">
              <a:spcBef>
                <a:spcPts val="0"/>
              </a:spcBef>
            </a:pPr>
            <a:r>
              <a:rPr lang="en-US" dirty="0"/>
              <a:t>Function Apps</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APIs</a:t>
            </a:r>
          </a:p>
        </p:txBody>
      </p:sp>
    </p:spTree>
    <p:extLst>
      <p:ext uri="{BB962C8B-B14F-4D97-AF65-F5344CB8AC3E}">
        <p14:creationId xmlns:p14="http://schemas.microsoft.com/office/powerpoint/2010/main" val="2803316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Deployment with Azure Machine Learning</a:t>
            </a: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3"/>
          <a:srcRect l="-28404" t="-28404" r="-28404" b="-28404"/>
          <a:stretch/>
        </p:blipFill>
        <p:spPr>
          <a:xfrm>
            <a:off x="3576638" y="1570038"/>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Custom Deployment with Function Apps (or other services)</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4"/>
          <a:srcRect l="-21465" t="-15743" r="-21465" b="-15743"/>
          <a:stretch/>
        </p:blipFill>
        <p:spPr>
          <a:xfrm>
            <a:off x="525387" y="1476974"/>
            <a:ext cx="2002506" cy="2002506"/>
          </a:xfrm>
          <a:ln>
            <a:solidFill>
              <a:schemeClr val="accent1"/>
            </a:solidFill>
          </a:ln>
        </p:spPr>
      </p:pic>
      <p:pic>
        <p:nvPicPr>
          <p:cNvPr id="12" name="Picture Placeholder 19">
            <a:extLst>
              <a:ext uri="{FF2B5EF4-FFF2-40B4-BE49-F238E27FC236}">
                <a16:creationId xmlns:a16="http://schemas.microsoft.com/office/drawing/2014/main" id="{4E709944-CE68-4627-83BE-32FA15771AA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075" t="-19075" r="-19075" b="-19075"/>
          <a:stretch/>
        </p:blipFill>
        <p:spPr>
          <a:xfrm>
            <a:off x="6613857" y="1456943"/>
            <a:ext cx="2002506" cy="2002506"/>
          </a:xfrm>
          <a:prstGeom prst="ellipse">
            <a:avLst/>
          </a:prstGeom>
          <a:noFill/>
          <a:ln w="50800">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a:blip r:embed="rId2"/>
          <a:srcRect t="275" b="275"/>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a:blip r:embed="rId2"/>
          <a:srcRect t="275" b="275"/>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8F803B-A1C5-7E33-7295-1A0812FA64BB}"/>
              </a:ext>
            </a:extLst>
          </p:cNvPr>
          <p:cNvPicPr>
            <a:picLocks noChangeAspect="1"/>
          </p:cNvPicPr>
          <p:nvPr/>
        </p:nvPicPr>
        <p:blipFill>
          <a:blip r:embed="rId2"/>
          <a:stretch>
            <a:fillRect/>
          </a:stretch>
        </p:blipFill>
        <p:spPr>
          <a:xfrm>
            <a:off x="3340485" y="-58457"/>
            <a:ext cx="5941727" cy="3501513"/>
          </a:xfrm>
          <a:prstGeom prst="rect">
            <a:avLst/>
          </a:prstGeom>
        </p:spPr>
      </p:pic>
      <p:sp>
        <p:nvSpPr>
          <p:cNvPr id="2" name="Title 1">
            <a:extLst>
              <a:ext uri="{FF2B5EF4-FFF2-40B4-BE49-F238E27FC236}">
                <a16:creationId xmlns:a16="http://schemas.microsoft.com/office/drawing/2014/main" id="{28BFC63D-E035-913E-0B82-DB3B47B99283}"/>
              </a:ext>
            </a:extLst>
          </p:cNvPr>
          <p:cNvSpPr>
            <a:spLocks noGrp="1"/>
          </p:cNvSpPr>
          <p:nvPr>
            <p:ph type="title"/>
          </p:nvPr>
        </p:nvSpPr>
        <p:spPr>
          <a:xfrm>
            <a:off x="319500" y="558914"/>
            <a:ext cx="3159196" cy="755700"/>
          </a:xfrm>
        </p:spPr>
        <p:txBody>
          <a:bodyPr/>
          <a:lstStyle/>
          <a:p>
            <a:r>
              <a:rPr lang="en-US" dirty="0"/>
              <a:t>Azure </a:t>
            </a:r>
            <a:r>
              <a:rPr lang="en-US" dirty="0" err="1"/>
              <a:t>OpenAI</a:t>
            </a:r>
            <a:r>
              <a:rPr lang="en-US" dirty="0"/>
              <a:t> Service</a:t>
            </a:r>
          </a:p>
        </p:txBody>
      </p:sp>
      <p:sp>
        <p:nvSpPr>
          <p:cNvPr id="3" name="Text Placeholder 2">
            <a:extLst>
              <a:ext uri="{FF2B5EF4-FFF2-40B4-BE49-F238E27FC236}">
                <a16:creationId xmlns:a16="http://schemas.microsoft.com/office/drawing/2014/main" id="{C3373EE8-D7B4-FB92-5A37-00EF57EAA940}"/>
              </a:ext>
            </a:extLst>
          </p:cNvPr>
          <p:cNvSpPr>
            <a:spLocks noGrp="1"/>
          </p:cNvSpPr>
          <p:nvPr>
            <p:ph type="body" idx="1"/>
          </p:nvPr>
        </p:nvSpPr>
        <p:spPr>
          <a:xfrm>
            <a:off x="319500" y="1469118"/>
            <a:ext cx="2808000" cy="2806200"/>
          </a:xfrm>
        </p:spPr>
        <p:txBody>
          <a:bodyPr/>
          <a:lstStyle/>
          <a:p>
            <a:pPr>
              <a:lnSpc>
                <a:spcPct val="100000"/>
              </a:lnSpc>
            </a:pPr>
            <a:r>
              <a:rPr lang="en-US" dirty="0"/>
              <a:t>Provides access to GPT-3 and </a:t>
            </a:r>
            <a:r>
              <a:rPr lang="en-US" dirty="0" err="1"/>
              <a:t>ChatGPT</a:t>
            </a:r>
            <a:r>
              <a:rPr lang="en-US" dirty="0"/>
              <a:t> (and other models) as API endpoints</a:t>
            </a:r>
          </a:p>
          <a:p>
            <a:pPr>
              <a:lnSpc>
                <a:spcPct val="100000"/>
              </a:lnSpc>
            </a:pPr>
            <a:endParaRPr lang="en-US" dirty="0"/>
          </a:p>
          <a:p>
            <a:pPr>
              <a:lnSpc>
                <a:spcPct val="100000"/>
              </a:lnSpc>
            </a:pPr>
            <a:r>
              <a:rPr lang="en-US" dirty="0"/>
              <a:t>Can fine-tune these models for your specific use case.</a:t>
            </a:r>
          </a:p>
          <a:p>
            <a:pPr>
              <a:lnSpc>
                <a:spcPct val="100000"/>
              </a:lnSpc>
            </a:pPr>
            <a:endParaRPr lang="en-US" dirty="0"/>
          </a:p>
          <a:p>
            <a:pPr>
              <a:lnSpc>
                <a:spcPct val="100000"/>
              </a:lnSpc>
            </a:pPr>
            <a:r>
              <a:rPr lang="en-US" dirty="0"/>
              <a:t>Example tasks:</a:t>
            </a:r>
          </a:p>
          <a:p>
            <a:pPr lvl="1">
              <a:lnSpc>
                <a:spcPct val="100000"/>
              </a:lnSpc>
              <a:spcBef>
                <a:spcPts val="0"/>
              </a:spcBef>
            </a:pPr>
            <a:r>
              <a:rPr lang="en-US" dirty="0"/>
              <a:t>Summarize text</a:t>
            </a:r>
          </a:p>
          <a:p>
            <a:pPr lvl="1">
              <a:lnSpc>
                <a:spcPct val="100000"/>
              </a:lnSpc>
              <a:spcBef>
                <a:spcPts val="0"/>
              </a:spcBef>
            </a:pPr>
            <a:r>
              <a:rPr lang="en-US" dirty="0"/>
              <a:t>Generate new ideas (names, etc.)</a:t>
            </a:r>
          </a:p>
          <a:p>
            <a:pPr lvl="1">
              <a:lnSpc>
                <a:spcPct val="100000"/>
              </a:lnSpc>
              <a:spcBef>
                <a:spcPts val="0"/>
              </a:spcBef>
            </a:pPr>
            <a:r>
              <a:rPr lang="en-US" dirty="0"/>
              <a:t>Classify test</a:t>
            </a:r>
          </a:p>
          <a:p>
            <a:pPr lvl="1">
              <a:lnSpc>
                <a:spcPct val="100000"/>
              </a:lnSpc>
              <a:spcBef>
                <a:spcPts val="0"/>
              </a:spcBef>
            </a:pPr>
            <a:r>
              <a:rPr lang="en-US" dirty="0"/>
              <a:t>Generate code</a:t>
            </a:r>
          </a:p>
          <a:p>
            <a:pPr lvl="1">
              <a:lnSpc>
                <a:spcPct val="100000"/>
              </a:lnSpc>
              <a:spcBef>
                <a:spcPts val="0"/>
              </a:spcBef>
            </a:pPr>
            <a:endParaRPr lang="en-US" dirty="0"/>
          </a:p>
          <a:p>
            <a:pPr>
              <a:lnSpc>
                <a:spcPct val="100000"/>
              </a:lnSpc>
            </a:pPr>
            <a:r>
              <a:rPr lang="en-US" dirty="0"/>
              <a:t>Also includes a DALL-E preview</a:t>
            </a:r>
          </a:p>
        </p:txBody>
      </p:sp>
      <p:pic>
        <p:nvPicPr>
          <p:cNvPr id="4" name="Picture 3">
            <a:extLst>
              <a:ext uri="{FF2B5EF4-FFF2-40B4-BE49-F238E27FC236}">
                <a16:creationId xmlns:a16="http://schemas.microsoft.com/office/drawing/2014/main" id="{C86DF8A9-425C-A99D-284A-1FCFDFA76734}"/>
              </a:ext>
            </a:extLst>
          </p:cNvPr>
          <p:cNvPicPr>
            <a:picLocks noChangeAspect="1"/>
          </p:cNvPicPr>
          <p:nvPr/>
        </p:nvPicPr>
        <p:blipFill>
          <a:blip r:embed="rId3"/>
          <a:stretch>
            <a:fillRect/>
          </a:stretch>
        </p:blipFill>
        <p:spPr>
          <a:xfrm>
            <a:off x="3055778" y="1740544"/>
            <a:ext cx="5921447" cy="3405023"/>
          </a:xfrm>
          <a:prstGeom prst="rect">
            <a:avLst/>
          </a:prstGeom>
        </p:spPr>
      </p:pic>
    </p:spTree>
    <p:extLst>
      <p:ext uri="{BB962C8B-B14F-4D97-AF65-F5344CB8AC3E}">
        <p14:creationId xmlns:p14="http://schemas.microsoft.com/office/powerpoint/2010/main" val="3942825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695074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487908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113654"/>
            <a:ext cx="8625525" cy="793512"/>
          </a:xfrm>
        </p:spPr>
        <p:txBody>
          <a:bodyPr>
            <a:normAutofit/>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1107188709"/>
              </p:ext>
            </p:extLst>
          </p:nvPr>
        </p:nvGraphicFramePr>
        <p:xfrm>
          <a:off x="416207" y="795814"/>
          <a:ext cx="8311588" cy="4346098"/>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p>
                      <a:pPr marL="285750" lvl="0" indent="-285750">
                        <a:buFont typeface="Arial" panose="020B0604020202020204" pitchFamily="34" charset="0"/>
                        <a:buChar char="•"/>
                      </a:pPr>
                      <a:endParaRPr lang="en-US" sz="1100" dirty="0"/>
                    </a:p>
                    <a:p>
                      <a:pPr marL="0" lvl="0" indent="0">
                        <a:buFont typeface="Arial" panose="020B0604020202020204" pitchFamily="34" charset="0"/>
                        <a:buNone/>
                      </a:pPr>
                      <a:r>
                        <a:rPr lang="en-US" sz="1100" dirty="0"/>
                        <a:t>In </a:t>
                      </a:r>
                      <a:r>
                        <a:rPr lang="en-US" sz="1100" dirty="0" err="1"/>
                        <a:t>Synpase</a:t>
                      </a:r>
                      <a:r>
                        <a:rPr lang="en-US" sz="1100" dirty="0"/>
                        <a:t>?</a:t>
                      </a:r>
                    </a:p>
                    <a:p>
                      <a:pPr marL="171450" lvl="0" indent="-171450">
                        <a:buFont typeface="Arial" panose="020B0604020202020204" pitchFamily="34" charset="0"/>
                        <a:buChar char="•"/>
                      </a:pPr>
                      <a:r>
                        <a:rPr lang="en-US" sz="1100" dirty="0"/>
                        <a:t>Score as part of a query using a Spark Pool</a:t>
                      </a:r>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a:t>
                      </a:r>
                      <a:r>
                        <a:rPr lang="en-US" sz="1100" dirty="0" err="1"/>
                        <a:t>Keras</a:t>
                      </a:r>
                      <a:r>
                        <a:rPr lang="en-US" sz="1100" dirty="0"/>
                        <a:t>, </a:t>
                      </a:r>
                      <a:r>
                        <a:rPr lang="en-US" sz="1100" dirty="0" err="1"/>
                        <a:t>Pytorch</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dirty="0"/>
                        <a:t>FPGAs</a:t>
                      </a:r>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Function as an API</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custom deployment with Functions)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Once Updated?</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3C9F-8E6B-96CC-4B5C-758DBCBAE242}"/>
              </a:ext>
            </a:extLst>
          </p:cNvPr>
          <p:cNvSpPr>
            <a:spLocks noGrp="1"/>
          </p:cNvSpPr>
          <p:nvPr>
            <p:ph type="title"/>
          </p:nvPr>
        </p:nvSpPr>
        <p:spPr>
          <a:xfrm>
            <a:off x="254524" y="94814"/>
            <a:ext cx="8625525" cy="687611"/>
          </a:xfrm>
        </p:spPr>
        <p:txBody>
          <a:bodyPr/>
          <a:lstStyle/>
          <a:p>
            <a:r>
              <a:rPr lang="en-US" dirty="0">
                <a:solidFill>
                  <a:schemeClr val="tx1"/>
                </a:solidFill>
              </a:rPr>
              <a:t>Can </a:t>
            </a:r>
            <a:r>
              <a:rPr lang="en-US" dirty="0" err="1">
                <a:solidFill>
                  <a:schemeClr val="tx1"/>
                </a:solidFill>
              </a:rPr>
              <a:t>ChatGPT</a:t>
            </a:r>
            <a:r>
              <a:rPr lang="en-US" dirty="0">
                <a:solidFill>
                  <a:schemeClr val="tx1"/>
                </a:solidFill>
              </a:rPr>
              <a:t> Replace Me?!?</a:t>
            </a:r>
          </a:p>
        </p:txBody>
      </p:sp>
      <p:pic>
        <p:nvPicPr>
          <p:cNvPr id="3" name="Picture 2">
            <a:extLst>
              <a:ext uri="{FF2B5EF4-FFF2-40B4-BE49-F238E27FC236}">
                <a16:creationId xmlns:a16="http://schemas.microsoft.com/office/drawing/2014/main" id="{557263E1-6F29-C8DD-5014-7798CC4F7257}"/>
              </a:ext>
            </a:extLst>
          </p:cNvPr>
          <p:cNvPicPr>
            <a:picLocks noChangeAspect="1"/>
          </p:cNvPicPr>
          <p:nvPr/>
        </p:nvPicPr>
        <p:blipFill>
          <a:blip r:embed="rId3"/>
          <a:stretch>
            <a:fillRect/>
          </a:stretch>
        </p:blipFill>
        <p:spPr>
          <a:xfrm>
            <a:off x="346444" y="516835"/>
            <a:ext cx="8441684" cy="4854241"/>
          </a:xfrm>
          <a:prstGeom prst="rect">
            <a:avLst/>
          </a:prstGeom>
        </p:spPr>
      </p:pic>
    </p:spTree>
    <p:extLst>
      <p:ext uri="{BB962C8B-B14F-4D97-AF65-F5344CB8AC3E}">
        <p14:creationId xmlns:p14="http://schemas.microsoft.com/office/powerpoint/2010/main" val="633115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A4934-704B-3855-5CBA-D9E5531D77EE}"/>
              </a:ext>
            </a:extLst>
          </p:cNvPr>
          <p:cNvSpPr>
            <a:spLocks noGrp="1"/>
          </p:cNvSpPr>
          <p:nvPr>
            <p:ph type="title"/>
          </p:nvPr>
        </p:nvSpPr>
        <p:spPr/>
        <p:txBody>
          <a:bodyPr/>
          <a:lstStyle/>
          <a:p>
            <a:r>
              <a:rPr lang="en-US" dirty="0">
                <a:solidFill>
                  <a:schemeClr val="tx1"/>
                </a:solidFill>
              </a:rPr>
              <a:t>Generating Images in the DALL-E 2 Playground</a:t>
            </a:r>
          </a:p>
        </p:txBody>
      </p:sp>
      <p:pic>
        <p:nvPicPr>
          <p:cNvPr id="5" name="Picture 4">
            <a:extLst>
              <a:ext uri="{FF2B5EF4-FFF2-40B4-BE49-F238E27FC236}">
                <a16:creationId xmlns:a16="http://schemas.microsoft.com/office/drawing/2014/main" id="{38AC49A7-DE41-3EC7-5E84-2177CA1E881C}"/>
              </a:ext>
            </a:extLst>
          </p:cNvPr>
          <p:cNvPicPr>
            <a:picLocks noChangeAspect="1"/>
          </p:cNvPicPr>
          <p:nvPr/>
        </p:nvPicPr>
        <p:blipFill>
          <a:blip r:embed="rId2"/>
          <a:stretch>
            <a:fillRect/>
          </a:stretch>
        </p:blipFill>
        <p:spPr>
          <a:xfrm>
            <a:off x="681086" y="913528"/>
            <a:ext cx="7772400" cy="4469381"/>
          </a:xfrm>
          <a:prstGeom prst="rect">
            <a:avLst/>
          </a:prstGeom>
        </p:spPr>
      </p:pic>
    </p:spTree>
    <p:extLst>
      <p:ext uri="{BB962C8B-B14F-4D97-AF65-F5344CB8AC3E}">
        <p14:creationId xmlns:p14="http://schemas.microsoft.com/office/powerpoint/2010/main" val="115409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3032</TotalTime>
  <Words>1812</Words>
  <Application>Microsoft Macintosh PowerPoint</Application>
  <PresentationFormat>On-screen Show (16:9)</PresentationFormat>
  <Paragraphs>299</Paragraphs>
  <Slides>37</Slides>
  <Notes>7</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Calibri</vt:lpstr>
      <vt:lpstr>Arial</vt:lpstr>
      <vt:lpstr>Wingdings</vt:lpstr>
      <vt:lpstr>Segoe UI</vt:lpstr>
      <vt:lpstr>Lato</vt:lpstr>
      <vt:lpstr>Consolas</vt:lpstr>
      <vt:lpstr>Calibri Light</vt:lpstr>
      <vt:lpstr>Raleway</vt:lpstr>
      <vt:lpstr>Times New Roman</vt:lpstr>
      <vt:lpstr>Swiss</vt:lpstr>
      <vt:lpstr>Office Theme</vt:lpstr>
      <vt:lpstr>Deep Learning</vt:lpstr>
      <vt:lpstr>Overview</vt:lpstr>
      <vt:lpstr>Azure OpenAI Service</vt:lpstr>
      <vt:lpstr>Can ChatGPT Replace Me?!?</vt:lpstr>
      <vt:lpstr>Generating Images in the DALL-E 2 Playground</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Precision, Precisely</vt:lpstr>
      <vt:lpstr>CUDA and OpenCL</vt:lpstr>
      <vt:lpstr>Keras Model Walkthrough</vt:lpstr>
      <vt:lpstr>IMDB Dataset</vt:lpstr>
      <vt:lpstr>Models and Compiling</vt:lpstr>
      <vt:lpstr>Layers</vt:lpstr>
      <vt:lpstr>Fit, Save, and Show</vt:lpstr>
      <vt:lpstr>Containerization  and  Model Operationalization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178</cp:revision>
  <dcterms:created xsi:type="dcterms:W3CDTF">2019-01-02T02:35:54Z</dcterms:created>
  <dcterms:modified xsi:type="dcterms:W3CDTF">2023-03-18T15:17:05Z</dcterms:modified>
</cp:coreProperties>
</file>